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34.jpeg" ContentType="image/jpeg"/>
  <Override PartName="/ppt/media/image32.jpeg" ContentType="image/jpeg"/>
  <Override PartName="/ppt/media/image31.jpeg" ContentType="image/jpeg"/>
  <Override PartName="/ppt/media/image30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0.jpeg" ContentType="image/jpeg"/>
  <Override PartName="/ppt/media/image19.jpeg" ContentType="image/jpeg"/>
  <Override PartName="/ppt/media/image17.jpeg" ContentType="image/jpeg"/>
  <Override PartName="/ppt/media/image5.png" ContentType="image/png"/>
  <Override PartName="/ppt/media/image4.png" ContentType="image/png"/>
  <Override PartName="/ppt/media/image2.png" ContentType="image/png"/>
  <Override PartName="/ppt/media/image7.png" ContentType="image/png"/>
  <Override PartName="/ppt/media/image9.png" ContentType="image/png"/>
  <Override PartName="/ppt/media/image35.png" ContentType="image/png"/>
  <Override PartName="/ppt/media/image33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8.png" ContentType="image/png"/>
  <Override PartName="/ppt/media/image3.jpeg" ContentType="image/jpeg"/>
  <Override PartName="/ppt/media/image11.png" ContentType="image/png"/>
  <Override PartName="/ppt/media/image1.jpeg" ContentType="image/jpeg"/>
  <Override PartName="/ppt/media/image6.jpeg" ContentType="image/jpeg"/>
  <Override PartName="/ppt/media/image16.png" ContentType="image/png"/>
  <Override PartName="/ppt/media/image8.jpeg" ContentType="image/jpe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26720"/>
          </a:xfrm>
          <a:prstGeom prst="rect">
            <a:avLst/>
          </a:prstGeom>
          <a:ln>
            <a:noFill/>
          </a:ln>
        </p:spPr>
      </p:pic>
      <p:pic>
        <p:nvPicPr>
          <p:cNvPr id="1" name="Picture 7" descr=""/>
          <p:cNvPicPr/>
          <p:nvPr/>
        </p:nvPicPr>
        <p:blipFill>
          <a:blip r:embed="rId3"/>
          <a:stretch/>
        </p:blipFill>
        <p:spPr>
          <a:xfrm>
            <a:off x="8153280" y="76320"/>
            <a:ext cx="606240" cy="685440"/>
          </a:xfrm>
          <a:prstGeom prst="rect">
            <a:avLst/>
          </a:prstGeom>
          <a:ln>
            <a:noFill/>
          </a:ln>
        </p:spPr>
      </p:pic>
      <p:sp>
        <p:nvSpPr>
          <p:cNvPr id="2" name="Line 1"/>
          <p:cNvSpPr/>
          <p:nvPr/>
        </p:nvSpPr>
        <p:spPr>
          <a:xfrm flipH="1">
            <a:off x="0" y="6537240"/>
            <a:ext cx="5436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Line 2"/>
          <p:cNvSpPr/>
          <p:nvPr/>
        </p:nvSpPr>
        <p:spPr>
          <a:xfrm>
            <a:off x="8456400" y="6524280"/>
            <a:ext cx="687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" name="Picture 9" descr=""/>
          <p:cNvPicPr/>
          <p:nvPr/>
        </p:nvPicPr>
        <p:blipFill>
          <a:blip r:embed="rId4"/>
          <a:stretch/>
        </p:blipFill>
        <p:spPr>
          <a:xfrm>
            <a:off x="5508720" y="6381720"/>
            <a:ext cx="914040" cy="290160"/>
          </a:xfrm>
          <a:prstGeom prst="rect">
            <a:avLst/>
          </a:prstGeom>
          <a:ln>
            <a:noFill/>
          </a:ln>
        </p:spPr>
      </p:pic>
      <p:pic>
        <p:nvPicPr>
          <p:cNvPr id="5" name="Picture 37" descr=""/>
          <p:cNvPicPr/>
          <p:nvPr/>
        </p:nvPicPr>
        <p:blipFill>
          <a:blip r:embed="rId5"/>
          <a:stretch/>
        </p:blipFill>
        <p:spPr>
          <a:xfrm>
            <a:off x="7740720" y="6381720"/>
            <a:ext cx="817200" cy="450360"/>
          </a:xfrm>
          <a:prstGeom prst="rect">
            <a:avLst/>
          </a:prstGeom>
          <a:ln>
            <a:noFill/>
          </a:ln>
        </p:spPr>
      </p:pic>
      <p:pic>
        <p:nvPicPr>
          <p:cNvPr id="6" name="Picture 13" descr=""/>
          <p:cNvPicPr/>
          <p:nvPr/>
        </p:nvPicPr>
        <p:blipFill>
          <a:blip r:embed="rId6"/>
          <a:stretch/>
        </p:blipFill>
        <p:spPr>
          <a:xfrm>
            <a:off x="6877080" y="6381720"/>
            <a:ext cx="498240" cy="415440"/>
          </a:xfrm>
          <a:prstGeom prst="rect">
            <a:avLst/>
          </a:prstGeom>
          <a:ln>
            <a:noFill/>
          </a:ln>
        </p:spPr>
      </p:pic>
      <p:sp>
        <p:nvSpPr>
          <p:cNvPr id="7" name="Line 3"/>
          <p:cNvSpPr/>
          <p:nvPr/>
        </p:nvSpPr>
        <p:spPr>
          <a:xfrm>
            <a:off x="7397640" y="6524280"/>
            <a:ext cx="29268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4"/>
          <p:cNvSpPr/>
          <p:nvPr/>
        </p:nvSpPr>
        <p:spPr>
          <a:xfrm>
            <a:off x="6511680" y="6537240"/>
            <a:ext cx="29232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0" y="0"/>
            <a:ext cx="7019640" cy="8362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Titelm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asterf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ormat 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durch 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Klicke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n 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bearb</a:t>
            </a:r>
            <a:r>
              <a:rPr b="0" lang="de-DE" sz="2800" spc="-1" strike="noStrike">
                <a:solidFill>
                  <a:srgbClr val="1f497d"/>
                </a:solidFill>
                <a:latin typeface="Verdana"/>
              </a:rPr>
              <a:t>eiten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6"/>
          <p:cNvSpPr>
            <a:spLocks noGrp="1"/>
          </p:cNvSpPr>
          <p:nvPr>
            <p:ph type="body"/>
          </p:nvPr>
        </p:nvSpPr>
        <p:spPr>
          <a:xfrm>
            <a:off x="179280" y="1341360"/>
            <a:ext cx="8784720" cy="4824000"/>
          </a:xfrm>
          <a:prstGeom prst="rect">
            <a:avLst/>
          </a:prstGeom>
        </p:spPr>
        <p:txBody>
          <a:bodyPr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800" spc="-1" strike="noStrike">
                <a:solidFill>
                  <a:srgbClr val="000000"/>
                </a:solidFill>
                <a:latin typeface="Verdana"/>
              </a:rPr>
              <a:t>Textmasterformat bearbeiten</a:t>
            </a:r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400" spc="-1" strike="noStrike">
                <a:solidFill>
                  <a:srgbClr val="000000"/>
                </a:solidFill>
                <a:latin typeface="Verdana"/>
              </a:rPr>
              <a:t>Zweite Ebene</a:t>
            </a:r>
            <a:endParaRPr b="0" lang="de-DE" sz="2400" spc="-1" strike="noStrike">
              <a:solidFill>
                <a:srgbClr val="000000"/>
              </a:solidFill>
              <a:latin typeface="Verdana"/>
            </a:endParaRPr>
          </a:p>
          <a:p>
            <a:pPr lvl="2" marL="1143000" indent="-228240">
              <a:lnSpc>
                <a:spcPct val="100000"/>
              </a:lnSpc>
              <a:spcBef>
                <a:spcPts val="439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200" spc="-1" strike="noStrike">
                <a:solidFill>
                  <a:srgbClr val="000000"/>
                </a:solidFill>
                <a:latin typeface="Verdana"/>
              </a:rPr>
              <a:t>Dritte Ebene</a:t>
            </a:r>
            <a:endParaRPr b="0" lang="de-DE" sz="2200" spc="-1" strike="noStrike">
              <a:solidFill>
                <a:srgbClr val="000000"/>
              </a:solidFill>
              <a:latin typeface="Verdana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Verdana"/>
              </a:rPr>
              <a:t>Vierte Ebene</a:t>
            </a:r>
            <a:endParaRPr b="0" lang="de-DE" sz="2000" spc="-1" strike="noStrike">
              <a:solidFill>
                <a:srgbClr val="000000"/>
              </a:solidFill>
              <a:latin typeface="Verdana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StarSymbol"/>
              <a:buChar char="»"/>
            </a:pPr>
            <a:r>
              <a:rPr b="0" lang="de-DE" sz="1800" spc="-1" strike="noStrike">
                <a:solidFill>
                  <a:srgbClr val="000000"/>
                </a:solidFill>
                <a:latin typeface="Verdana"/>
              </a:rPr>
              <a:t>Fünfte Ebene</a:t>
            </a:r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1" name="PlaceHolder 7"/>
          <p:cNvSpPr>
            <a:spLocks noGrp="1"/>
          </p:cNvSpPr>
          <p:nvPr>
            <p:ph type="sldNum"/>
          </p:nvPr>
        </p:nvSpPr>
        <p:spPr>
          <a:xfrm>
            <a:off x="6804000" y="6524640"/>
            <a:ext cx="971280" cy="3330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4B7547F1-FA61-4DB5-BC43-B420DC244166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12" name="PlaceHolder 8"/>
          <p:cNvSpPr>
            <a:spLocks noGrp="1"/>
          </p:cNvSpPr>
          <p:nvPr>
            <p:ph type="ftr"/>
          </p:nvPr>
        </p:nvSpPr>
        <p:spPr>
          <a:xfrm>
            <a:off x="1763640" y="6524640"/>
            <a:ext cx="4752720" cy="333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Carsten Omet / </a:t>
            </a: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Synchrotrons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"/>
          <p:cNvPicPr/>
          <p:nvPr/>
        </p:nvPicPr>
        <p:blipFill>
          <a:blip r:embed="rId2"/>
          <a:stretch/>
        </p:blipFill>
        <p:spPr>
          <a:xfrm>
            <a:off x="0" y="0"/>
            <a:ext cx="9143640" cy="1026720"/>
          </a:xfrm>
          <a:prstGeom prst="rect">
            <a:avLst/>
          </a:prstGeom>
          <a:ln>
            <a:noFill/>
          </a:ln>
        </p:spPr>
      </p:pic>
      <p:pic>
        <p:nvPicPr>
          <p:cNvPr id="50" name="Picture 7" descr=""/>
          <p:cNvPicPr/>
          <p:nvPr/>
        </p:nvPicPr>
        <p:blipFill>
          <a:blip r:embed="rId3"/>
          <a:stretch/>
        </p:blipFill>
        <p:spPr>
          <a:xfrm>
            <a:off x="8153280" y="76320"/>
            <a:ext cx="606240" cy="685440"/>
          </a:xfrm>
          <a:prstGeom prst="rect">
            <a:avLst/>
          </a:prstGeom>
          <a:ln>
            <a:noFill/>
          </a:ln>
        </p:spPr>
      </p:pic>
      <p:sp>
        <p:nvSpPr>
          <p:cNvPr id="51" name="Line 1"/>
          <p:cNvSpPr/>
          <p:nvPr/>
        </p:nvSpPr>
        <p:spPr>
          <a:xfrm flipH="1">
            <a:off x="0" y="6537240"/>
            <a:ext cx="54360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Line 2"/>
          <p:cNvSpPr/>
          <p:nvPr/>
        </p:nvSpPr>
        <p:spPr>
          <a:xfrm>
            <a:off x="8456400" y="6524280"/>
            <a:ext cx="68760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3" name="Picture 9" descr=""/>
          <p:cNvPicPr/>
          <p:nvPr/>
        </p:nvPicPr>
        <p:blipFill>
          <a:blip r:embed="rId4"/>
          <a:stretch/>
        </p:blipFill>
        <p:spPr>
          <a:xfrm>
            <a:off x="5508720" y="6381720"/>
            <a:ext cx="914040" cy="290160"/>
          </a:xfrm>
          <a:prstGeom prst="rect">
            <a:avLst/>
          </a:prstGeom>
          <a:ln>
            <a:noFill/>
          </a:ln>
        </p:spPr>
      </p:pic>
      <p:pic>
        <p:nvPicPr>
          <p:cNvPr id="54" name="Picture 37" descr=""/>
          <p:cNvPicPr/>
          <p:nvPr/>
        </p:nvPicPr>
        <p:blipFill>
          <a:blip r:embed="rId5"/>
          <a:stretch/>
        </p:blipFill>
        <p:spPr>
          <a:xfrm>
            <a:off x="7740720" y="6381720"/>
            <a:ext cx="817200" cy="450360"/>
          </a:xfrm>
          <a:prstGeom prst="rect">
            <a:avLst/>
          </a:prstGeom>
          <a:ln>
            <a:noFill/>
          </a:ln>
        </p:spPr>
      </p:pic>
      <p:pic>
        <p:nvPicPr>
          <p:cNvPr id="55" name="Picture 13" descr=""/>
          <p:cNvPicPr/>
          <p:nvPr/>
        </p:nvPicPr>
        <p:blipFill>
          <a:blip r:embed="rId6"/>
          <a:stretch/>
        </p:blipFill>
        <p:spPr>
          <a:xfrm>
            <a:off x="6877080" y="6381720"/>
            <a:ext cx="498240" cy="415440"/>
          </a:xfrm>
          <a:prstGeom prst="rect">
            <a:avLst/>
          </a:prstGeom>
          <a:ln>
            <a:noFill/>
          </a:ln>
        </p:spPr>
      </p:pic>
      <p:sp>
        <p:nvSpPr>
          <p:cNvPr id="56" name="Line 3"/>
          <p:cNvSpPr/>
          <p:nvPr/>
        </p:nvSpPr>
        <p:spPr>
          <a:xfrm>
            <a:off x="7397640" y="6524280"/>
            <a:ext cx="29268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4"/>
          <p:cNvSpPr/>
          <p:nvPr/>
        </p:nvSpPr>
        <p:spPr>
          <a:xfrm>
            <a:off x="6511680" y="6537240"/>
            <a:ext cx="292320" cy="36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PlaceHolder 5"/>
          <p:cNvSpPr>
            <a:spLocks noGrp="1"/>
          </p:cNvSpPr>
          <p:nvPr>
            <p:ph type="sldNum"/>
          </p:nvPr>
        </p:nvSpPr>
        <p:spPr>
          <a:xfrm>
            <a:off x="6804000" y="6524640"/>
            <a:ext cx="971280" cy="3330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52A523C-A713-4F72-B843-6F8349816066}" type="slidenum">
              <a:rPr b="0" lang="en-US" sz="14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ftr"/>
          </p:nvPr>
        </p:nvSpPr>
        <p:spPr>
          <a:xfrm>
            <a:off x="1763640" y="6524640"/>
            <a:ext cx="4752720" cy="33300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Carsten Omet / Synchrotrons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0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Verdana"/>
              </a:rPr>
              <a:t>Click to edit the outline text format</a:t>
            </a:r>
            <a:endParaRPr b="0" lang="de-DE" sz="2800" spc="-1" strike="noStrike">
              <a:solidFill>
                <a:srgbClr val="000000"/>
              </a:solidFill>
              <a:latin typeface="Verdan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200" spc="-1" strike="noStrike">
                <a:solidFill>
                  <a:srgbClr val="000000"/>
                </a:solidFill>
                <a:latin typeface="Verdana"/>
              </a:rPr>
              <a:t>Second Outline Level</a:t>
            </a:r>
            <a:endParaRPr b="0" lang="de-DE" sz="2200" spc="-1" strike="noStrike">
              <a:solidFill>
                <a:srgbClr val="000000"/>
              </a:solidFill>
              <a:latin typeface="Verdan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Verdana"/>
              </a:rPr>
              <a:t>Third Outline Level</a:t>
            </a:r>
            <a:endParaRPr b="0" lang="de-DE" sz="2000" spc="-1" strike="noStrike">
              <a:solidFill>
                <a:srgbClr val="000000"/>
              </a:solidFill>
              <a:latin typeface="Verdan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Verdana"/>
              </a:rPr>
              <a:t>Fourth Outline Level</a:t>
            </a:r>
            <a:endParaRPr b="0" lang="de-DE" sz="1800" spc="-1" strike="noStrike">
              <a:solidFill>
                <a:srgbClr val="000000"/>
              </a:solidFill>
              <a:latin typeface="Verdan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Verdana"/>
              </a:rPr>
              <a:t>Fifth Outline Level</a:t>
            </a:r>
            <a:endParaRPr b="0" lang="de-DE" sz="2000" spc="-1" strike="noStrike">
              <a:solidFill>
                <a:srgbClr val="000000"/>
              </a:solidFill>
              <a:latin typeface="Verdan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Verdana"/>
              </a:rPr>
              <a:t>Sixth Outline Level</a:t>
            </a:r>
            <a:endParaRPr b="0" lang="de-DE" sz="2000" spc="-1" strike="noStrike">
              <a:solidFill>
                <a:srgbClr val="000000"/>
              </a:solidFill>
              <a:latin typeface="Verdan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Verdana"/>
              </a:rPr>
              <a:t>Seventh Outline Level</a:t>
            </a:r>
            <a:endParaRPr b="0" lang="de-DE" sz="2000" spc="-1" strike="noStrike">
              <a:solidFill>
                <a:srgbClr val="000000"/>
              </a:solidFill>
              <a:latin typeface="Verdan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rcRect l="64694" t="12265" r="11560" b="41636"/>
          <a:stretch/>
        </p:blipFill>
        <p:spPr>
          <a:xfrm rot="5400000">
            <a:off x="5270760" y="2238480"/>
            <a:ext cx="4303440" cy="322740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+ R3B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2"/>
          <a:srcRect l="46494" t="0" r="0" b="0"/>
          <a:stretch/>
        </p:blipFill>
        <p:spPr>
          <a:xfrm rot="5400000">
            <a:off x="1069200" y="1834200"/>
            <a:ext cx="5322240" cy="3842640"/>
          </a:xfrm>
          <a:prstGeom prst="rect">
            <a:avLst/>
          </a:prstGeom>
          <a:ln>
            <a:noFill/>
          </a:ln>
        </p:spPr>
      </p:pic>
      <p:sp>
        <p:nvSpPr>
          <p:cNvPr id="101" name="CustomShape 2"/>
          <p:cNvSpPr/>
          <p:nvPr/>
        </p:nvSpPr>
        <p:spPr>
          <a:xfrm>
            <a:off x="4224600" y="3501000"/>
            <a:ext cx="431640" cy="1151640"/>
          </a:xfrm>
          <a:prstGeom prst="rect">
            <a:avLst/>
          </a:prstGeom>
          <a:noFill/>
          <a:ln>
            <a:solidFill>
              <a:srgbClr val="0070c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Line 3"/>
          <p:cNvSpPr/>
          <p:nvPr/>
        </p:nvSpPr>
        <p:spPr>
          <a:xfrm flipV="1">
            <a:off x="4656240" y="1700640"/>
            <a:ext cx="1152360" cy="1800360"/>
          </a:xfrm>
          <a:prstGeom prst="line">
            <a:avLst/>
          </a:prstGeom>
          <a:ln w="3492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3" name="Line 4"/>
          <p:cNvSpPr/>
          <p:nvPr/>
        </p:nvSpPr>
        <p:spPr>
          <a:xfrm>
            <a:off x="4656240" y="4653000"/>
            <a:ext cx="1296360" cy="1224000"/>
          </a:xfrm>
          <a:prstGeom prst="line">
            <a:avLst/>
          </a:prstGeom>
          <a:ln w="34920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4" name="CustomShape 5"/>
          <p:cNvSpPr/>
          <p:nvPr/>
        </p:nvSpPr>
        <p:spPr>
          <a:xfrm>
            <a:off x="53640" y="5013000"/>
            <a:ext cx="3437640" cy="13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Expected Beam Parameters: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extraction type: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slow 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particles species: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up to Au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particle number: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up to 10</a:t>
            </a:r>
            <a:r>
              <a:rPr b="0" lang="en-US" sz="1600" spc="-1" strike="noStrike" baseline="30000">
                <a:solidFill>
                  <a:srgbClr val="000000"/>
                </a:solidFill>
                <a:latin typeface="Arial"/>
              </a:rPr>
              <a:t>8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 pps </a:t>
            </a:r>
            <a:br/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particle energy: </a:t>
            </a: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up to1.24GeV/u</a:t>
            </a: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4" descr=""/>
          <p:cNvPicPr/>
          <p:nvPr/>
        </p:nvPicPr>
        <p:blipFill>
          <a:blip r:embed="rId1"/>
          <a:stretch/>
        </p:blipFill>
        <p:spPr>
          <a:xfrm>
            <a:off x="3591000" y="3067200"/>
            <a:ext cx="5552640" cy="3790440"/>
          </a:xfrm>
          <a:prstGeom prst="rect">
            <a:avLst/>
          </a:prstGeom>
          <a:ln>
            <a:noFill/>
          </a:ln>
        </p:spPr>
      </p:pic>
      <p:pic>
        <p:nvPicPr>
          <p:cNvPr id="189" name="Picture 3" descr=""/>
          <p:cNvPicPr/>
          <p:nvPr/>
        </p:nvPicPr>
        <p:blipFill>
          <a:blip r:embed="rId2"/>
          <a:stretch/>
        </p:blipFill>
        <p:spPr>
          <a:xfrm>
            <a:off x="30600" y="1058040"/>
            <a:ext cx="5238360" cy="366660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: GHTDDK1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0" y="-200160"/>
            <a:ext cx="9143640" cy="1236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Upgrade Kabelsatz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94680" y="1124640"/>
            <a:ext cx="9048960" cy="54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GHTCDK1: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UNITRONIC S/FTP CAT7 LSZH 4x2xAWG23 (network cable for camera data signals)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5x0.14mm2 (between PLC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PAAR 5x2x0.14mm2 (between CPS8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GHTDDK1: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UNITRONIC S/FTP CAT7 LSZH 4x2xAWG23 (network cable for camera data signals)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5x0.14mm2 (between PLC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PAAR 5x2x0.14mm2 (between CPS8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GHTCDK3: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UNITRONIC S/FTP CAT7 LSZH 4x2xAWG23 (network cable for camera data signals)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5x0.14mm2 (between PLC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PAAR 5x2x0.14mm2 (between CPS8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HTD Dump: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UNITRONIC S/FTP CAT7 LSZH 4x2xAWG23 (network cable for camera data signals)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5x0.14mm2 (between PLC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1x halogen free DATAFLAMM-C PAAR 5x2x0.14mm2 (between CPS8 and Adapter box)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0" y="15660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Stecker Belegung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0" y="1052640"/>
            <a:ext cx="91436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CAT7 wird mit Stecker in Cave bestückt und in Elektronik Rack wird die andere ende auf die Patch-Panel befestigt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95" name="Picture 2" descr=""/>
          <p:cNvPicPr/>
          <p:nvPr/>
        </p:nvPicPr>
        <p:blipFill>
          <a:blip r:embed="rId1"/>
          <a:srcRect l="0" t="20834" r="0" b="0"/>
          <a:stretch/>
        </p:blipFill>
        <p:spPr>
          <a:xfrm>
            <a:off x="35640" y="3040920"/>
            <a:ext cx="4352760" cy="3177360"/>
          </a:xfrm>
          <a:prstGeom prst="rect">
            <a:avLst/>
          </a:prstGeom>
          <a:ln>
            <a:noFill/>
          </a:ln>
        </p:spPr>
      </p:pic>
      <p:pic>
        <p:nvPicPr>
          <p:cNvPr id="196" name="Picture 3" descr=""/>
          <p:cNvPicPr/>
          <p:nvPr/>
        </p:nvPicPr>
        <p:blipFill>
          <a:blip r:embed="rId2"/>
          <a:stretch/>
        </p:blipFill>
        <p:spPr>
          <a:xfrm>
            <a:off x="4572000" y="2509200"/>
            <a:ext cx="4536720" cy="3439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0" y="15660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Mechanik und Optik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98" name="Grafik 3" descr=""/>
          <p:cNvPicPr/>
          <p:nvPr/>
        </p:nvPicPr>
        <p:blipFill>
          <a:blip r:embed="rId1"/>
          <a:srcRect l="0" t="15255" r="0" b="14917"/>
          <a:stretch/>
        </p:blipFill>
        <p:spPr>
          <a:xfrm>
            <a:off x="251640" y="1196640"/>
            <a:ext cx="6984360" cy="2520000"/>
          </a:xfrm>
          <a:prstGeom prst="rect">
            <a:avLst/>
          </a:prstGeom>
          <a:ln>
            <a:noFill/>
          </a:ln>
        </p:spPr>
      </p:pic>
      <p:pic>
        <p:nvPicPr>
          <p:cNvPr id="199" name="Grafik 4" descr=""/>
          <p:cNvPicPr/>
          <p:nvPr/>
        </p:nvPicPr>
        <p:blipFill>
          <a:blip r:embed="rId2"/>
          <a:srcRect l="6890" t="18310" r="55686" b="25741"/>
          <a:stretch/>
        </p:blipFill>
        <p:spPr>
          <a:xfrm rot="16200000">
            <a:off x="286200" y="3826800"/>
            <a:ext cx="2008080" cy="2077200"/>
          </a:xfrm>
          <a:prstGeom prst="rect">
            <a:avLst/>
          </a:prstGeom>
          <a:ln>
            <a:noFill/>
          </a:ln>
        </p:spPr>
      </p:pic>
      <p:graphicFrame>
        <p:nvGraphicFramePr>
          <p:cNvPr id="200" name="Table 2"/>
          <p:cNvGraphicFramePr/>
          <p:nvPr/>
        </p:nvGraphicFramePr>
        <p:xfrm>
          <a:off x="107640" y="6021360"/>
          <a:ext cx="5559120" cy="360000"/>
        </p:xfrm>
        <a:graphic>
          <a:graphicData uri="http://schemas.openxmlformats.org/drawingml/2006/table">
            <a:tbl>
              <a:tblPr/>
              <a:tblGrid>
                <a:gridCol w="1688760"/>
                <a:gridCol w="1800000"/>
                <a:gridCol w="2070000"/>
              </a:tblGrid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SCR Material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Type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Application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Al2O3:Cr (Chromox)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Solid target material (Active Area D100mm)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1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Standard light applications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  <p:pic>
        <p:nvPicPr>
          <p:cNvPr id="201" name="Grafik 5" descr=""/>
          <p:cNvPicPr/>
          <p:nvPr/>
        </p:nvPicPr>
        <p:blipFill>
          <a:blip r:embed="rId3"/>
          <a:srcRect l="14209" t="12118" r="6278" b="13167"/>
          <a:stretch/>
        </p:blipFill>
        <p:spPr>
          <a:xfrm>
            <a:off x="2699640" y="3861000"/>
            <a:ext cx="2232000" cy="1461240"/>
          </a:xfrm>
          <a:prstGeom prst="rect">
            <a:avLst/>
          </a:prstGeom>
          <a:ln>
            <a:noFill/>
          </a:ln>
        </p:spPr>
      </p:pic>
      <p:pic>
        <p:nvPicPr>
          <p:cNvPr id="202" name="Grafik 6" descr=""/>
          <p:cNvPicPr/>
          <p:nvPr/>
        </p:nvPicPr>
        <p:blipFill>
          <a:blip r:embed="rId4"/>
          <a:srcRect l="0" t="20270" r="0" b="23781"/>
          <a:stretch/>
        </p:blipFill>
        <p:spPr>
          <a:xfrm>
            <a:off x="5923440" y="2781000"/>
            <a:ext cx="3220200" cy="1461240"/>
          </a:xfrm>
          <a:prstGeom prst="rect">
            <a:avLst/>
          </a:prstGeom>
          <a:ln>
            <a:noFill/>
          </a:ln>
        </p:spPr>
      </p:pic>
      <p:pic>
        <p:nvPicPr>
          <p:cNvPr id="203" name="Grafik 7" descr=""/>
          <p:cNvPicPr/>
          <p:nvPr/>
        </p:nvPicPr>
        <p:blipFill>
          <a:blip r:embed="rId5"/>
          <a:srcRect l="12236" t="0" r="0" b="0"/>
          <a:stretch/>
        </p:blipFill>
        <p:spPr>
          <a:xfrm>
            <a:off x="6588360" y="4865400"/>
            <a:ext cx="2416680" cy="1933200"/>
          </a:xfrm>
          <a:prstGeom prst="rect">
            <a:avLst/>
          </a:prstGeom>
          <a:ln>
            <a:noFill/>
          </a:ln>
        </p:spPr>
      </p:pic>
      <p:graphicFrame>
        <p:nvGraphicFramePr>
          <p:cNvPr id="204" name="Table 3"/>
          <p:cNvGraphicFramePr/>
          <p:nvPr/>
        </p:nvGraphicFramePr>
        <p:xfrm>
          <a:off x="5220000" y="4293000"/>
          <a:ext cx="3887280" cy="396000"/>
        </p:xfrm>
        <a:graphic>
          <a:graphicData uri="http://schemas.openxmlformats.org/drawingml/2006/table">
            <a:tbl>
              <a:tblPr/>
              <a:tblGrid>
                <a:gridCol w="576000"/>
                <a:gridCol w="216000"/>
                <a:gridCol w="3095280"/>
              </a:tblGrid>
              <a:tr h="167760">
                <a:tc gridSpan="3"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CMOS Camera requirements 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  <a:tr h="335160"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Type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 anchor="ctr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IDS uEye UI-5240SE-M-GL</a:t>
                      </a:r>
                      <a:endParaRPr b="0" lang="en-US" sz="11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CMOS digital camera, monochrome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sp>
        <p:nvSpPr>
          <p:cNvPr id="205" name="CustomShape 4"/>
          <p:cNvSpPr/>
          <p:nvPr/>
        </p:nvSpPr>
        <p:spPr>
          <a:xfrm>
            <a:off x="2446920" y="5322600"/>
            <a:ext cx="2556720" cy="24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000" spc="-1" strike="noStrike">
                <a:solidFill>
                  <a:srgbClr val="0070c0"/>
                </a:solidFill>
                <a:latin typeface="Arial"/>
              </a:rPr>
              <a:t>remote-controlled iris Pentax C1614ER</a:t>
            </a:r>
            <a:endParaRPr b="0" lang="en-US" sz="10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rafik 1" descr=""/>
          <p:cNvPicPr/>
          <p:nvPr/>
        </p:nvPicPr>
        <p:blipFill>
          <a:blip r:embed="rId1"/>
          <a:srcRect l="0" t="11529" r="0" b="18172"/>
          <a:stretch/>
        </p:blipFill>
        <p:spPr>
          <a:xfrm rot="5400000">
            <a:off x="-953280" y="2401200"/>
            <a:ext cx="5097600" cy="2687760"/>
          </a:xfrm>
          <a:prstGeom prst="rect">
            <a:avLst/>
          </a:prstGeom>
          <a:ln>
            <a:noFill/>
          </a:ln>
        </p:spPr>
      </p:pic>
      <p:pic>
        <p:nvPicPr>
          <p:cNvPr id="207" name="Grafik 2" descr=""/>
          <p:cNvPicPr/>
          <p:nvPr/>
        </p:nvPicPr>
        <p:blipFill>
          <a:blip r:embed="rId2"/>
          <a:stretch/>
        </p:blipFill>
        <p:spPr>
          <a:xfrm>
            <a:off x="4212000" y="1243800"/>
            <a:ext cx="4449240" cy="250164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>
            <a:off x="0" y="15660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Rack für DAQ: Dach Cave A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209" name="Table 2"/>
          <p:cNvGraphicFramePr/>
          <p:nvPr/>
        </p:nvGraphicFramePr>
        <p:xfrm>
          <a:off x="3060000" y="4149000"/>
          <a:ext cx="5897520" cy="79920"/>
        </p:xfrm>
        <a:graphic>
          <a:graphicData uri="http://schemas.openxmlformats.org/drawingml/2006/table">
            <a:tbl>
              <a:tblPr/>
              <a:tblGrid>
                <a:gridCol w="1333440"/>
                <a:gridCol w="1586160"/>
                <a:gridCol w="1520640"/>
                <a:gridCol w="1457280"/>
              </a:tblGrid>
              <a:tr h="152640"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HW Component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Type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Remarks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914040"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µTCA System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GSI-NATIVE-R2-AM902-AC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CoreI7 CPU</a:t>
                      </a:r>
                      <a:endParaRPr b="0" lang="en-US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600W Power Supply</a:t>
                      </a:r>
                      <a:endParaRPr b="0" lang="en-US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6-Slot MTCA.4 Chassis</a:t>
                      </a:r>
                      <a:endParaRPr b="0" lang="en-US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2U</a:t>
                      </a:r>
                      <a:endParaRPr b="0" lang="en-US" sz="10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NAT MCH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NAT and Powerbridge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152640"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Timing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AMC FTRN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Cosylab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52640"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Switch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AMC217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8-Port Switch AMC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Vadatech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0" y="15660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PLC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1" name="Picture 2" descr=""/>
          <p:cNvPicPr/>
          <p:nvPr/>
        </p:nvPicPr>
        <p:blipFill>
          <a:blip r:embed="rId1"/>
          <a:srcRect l="0" t="28529" r="0" b="16279"/>
          <a:stretch/>
        </p:blipFill>
        <p:spPr>
          <a:xfrm>
            <a:off x="-36360" y="1052640"/>
            <a:ext cx="6301440" cy="2608200"/>
          </a:xfrm>
          <a:prstGeom prst="rect">
            <a:avLst/>
          </a:prstGeom>
          <a:ln>
            <a:noFill/>
          </a:ln>
        </p:spPr>
      </p:pic>
      <p:pic>
        <p:nvPicPr>
          <p:cNvPr id="212" name="Grafik 1" descr=""/>
          <p:cNvPicPr/>
          <p:nvPr/>
        </p:nvPicPr>
        <p:blipFill>
          <a:blip r:embed="rId2"/>
          <a:stretch/>
        </p:blipFill>
        <p:spPr>
          <a:xfrm>
            <a:off x="4860000" y="3026520"/>
            <a:ext cx="4392000" cy="3354480"/>
          </a:xfrm>
          <a:prstGeom prst="rect">
            <a:avLst/>
          </a:prstGeom>
          <a:ln>
            <a:noFill/>
          </a:ln>
        </p:spPr>
      </p:pic>
      <p:graphicFrame>
        <p:nvGraphicFramePr>
          <p:cNvPr id="213" name="Table 2"/>
          <p:cNvGraphicFramePr/>
          <p:nvPr/>
        </p:nvGraphicFramePr>
        <p:xfrm>
          <a:off x="35640" y="4332600"/>
          <a:ext cx="4968360" cy="360000"/>
        </p:xfrm>
        <a:graphic>
          <a:graphicData uri="http://schemas.openxmlformats.org/drawingml/2006/table">
            <a:tbl>
              <a:tblPr/>
              <a:tblGrid>
                <a:gridCol w="1944000"/>
                <a:gridCol w="1656000"/>
                <a:gridCol w="1368000"/>
              </a:tblGrid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Description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Order number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1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Info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SITOP PSU200M, DC 24V/10 A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6EP1334-3BA10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Power supply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CPU 1512SP-1 PN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6ES7512-1DK01-0AB0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IO Controller (CPU)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CP 1542SP-1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6GK7542-6UX00-0XE0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CP (ACC-Network)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 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 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IM 155-6 PN HF + Servermodul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6ES7155-6AU00-0CN0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IO Device (Interface)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BusAdapter 2xRJ45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6ES7193-6AR00-0AA0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Bus Adapter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DQ 8x24VDC/0,5A HF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6ES7132-6BF00-0CA0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Digital Out - LED 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0"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en-US" sz="1000" spc="-1" strike="noStrike">
                          <a:solidFill>
                            <a:srgbClr val="ffffff"/>
                          </a:solidFill>
                          <a:latin typeface="Verdana"/>
                        </a:rPr>
                        <a:t>AQ 2xU/I HF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6ES7135-6HB00-0CA1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 tIns="0" bIns="0"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en-US" sz="1000" spc="-1" strike="noStrike">
                          <a:solidFill>
                            <a:srgbClr val="000000"/>
                          </a:solidFill>
                          <a:latin typeface="Verdana"/>
                        </a:rPr>
                        <a:t>Analog Out - Apertur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"/>
          <p:cNvPicPr/>
          <p:nvPr/>
        </p:nvPicPr>
        <p:blipFill>
          <a:blip r:embed="rId1"/>
          <a:stretch/>
        </p:blipFill>
        <p:spPr>
          <a:xfrm>
            <a:off x="38160" y="1176480"/>
            <a:ext cx="9067320" cy="4505040"/>
          </a:xfrm>
          <a:prstGeom prst="rect">
            <a:avLst/>
          </a:prstGeom>
          <a:ln>
            <a:noFill/>
          </a:ln>
        </p:spPr>
      </p:pic>
      <p:sp>
        <p:nvSpPr>
          <p:cNvPr id="106" name="CustomShape 1"/>
          <p:cNvSpPr/>
          <p:nvPr/>
        </p:nvSpPr>
        <p:spPr>
          <a:xfrm>
            <a:off x="3348000" y="3933000"/>
            <a:ext cx="122040" cy="122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7" name="CustomShape 2"/>
          <p:cNvSpPr/>
          <p:nvPr/>
        </p:nvSpPr>
        <p:spPr>
          <a:xfrm>
            <a:off x="5220000" y="3829320"/>
            <a:ext cx="122040" cy="122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6753960" y="2874600"/>
            <a:ext cx="122040" cy="122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6300360" y="3861000"/>
            <a:ext cx="122040" cy="122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5"/>
          <p:cNvSpPr/>
          <p:nvPr/>
        </p:nvSpPr>
        <p:spPr>
          <a:xfrm>
            <a:off x="2098440" y="3481920"/>
            <a:ext cx="1371600" cy="3646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GHTCDF1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4572000" y="4055400"/>
            <a:ext cx="1382040" cy="3646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GHTDDF1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2" name="CustomShape 7"/>
          <p:cNvSpPr/>
          <p:nvPr/>
        </p:nvSpPr>
        <p:spPr>
          <a:xfrm>
            <a:off x="6560640" y="2349000"/>
            <a:ext cx="1323360" cy="3646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GHTCDF3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3" name="CustomShape 8"/>
          <p:cNvSpPr/>
          <p:nvPr/>
        </p:nvSpPr>
        <p:spPr>
          <a:xfrm>
            <a:off x="6560640" y="3481920"/>
            <a:ext cx="967680" cy="639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</a:rPr>
              <a:t>HTD Dump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4" name="TextShape 9"/>
          <p:cNvSpPr txBox="1"/>
          <p:nvPr/>
        </p:nvSpPr>
        <p:spPr>
          <a:xfrm>
            <a:off x="0" y="-200160"/>
            <a:ext cx="9143640" cy="12366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Upgrade for mCBM</a:t>
            </a:r>
            <a:br/>
            <a:r>
              <a:rPr b="1" lang="de-DE" sz="2800" spc="-1" strike="noStrike">
                <a:solidFill>
                  <a:srgbClr val="000000"/>
                </a:solidFill>
                <a:latin typeface="Arial"/>
              </a:rPr>
              <a:t>3 x mCBM + 1 x R3B</a:t>
            </a:r>
            <a:endParaRPr b="0" lang="de-D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15660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System Aufbau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-155160" y="1340640"/>
            <a:ext cx="1831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Control Rooms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032200" y="1340640"/>
            <a:ext cx="21229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Electronics Room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4500000" y="1196640"/>
            <a:ext cx="1407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Radiation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Save Area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6068520" y="1331640"/>
            <a:ext cx="23760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Experiment Beamline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20" name="Group 6"/>
          <p:cNvGrpSpPr/>
          <p:nvPr/>
        </p:nvGrpSpPr>
        <p:grpSpPr>
          <a:xfrm>
            <a:off x="6854400" y="3284280"/>
            <a:ext cx="2166120" cy="3096720"/>
            <a:chOff x="6854400" y="3284280"/>
            <a:chExt cx="2166120" cy="3096720"/>
          </a:xfrm>
        </p:grpSpPr>
        <p:pic>
          <p:nvPicPr>
            <p:cNvPr id="121" name="Picture 6" descr=""/>
            <p:cNvPicPr/>
            <p:nvPr/>
          </p:nvPicPr>
          <p:blipFill>
            <a:blip r:embed="rId1"/>
            <a:srcRect l="11801" t="0" r="8156" b="2216"/>
            <a:stretch/>
          </p:blipFill>
          <p:spPr>
            <a:xfrm>
              <a:off x="6854400" y="3284280"/>
              <a:ext cx="2166120" cy="3096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2" name="Picture 7" descr=""/>
            <p:cNvPicPr/>
            <p:nvPr/>
          </p:nvPicPr>
          <p:blipFill>
            <a:blip r:embed="rId2"/>
            <a:stretch/>
          </p:blipFill>
          <p:spPr>
            <a:xfrm>
              <a:off x="7795080" y="3931200"/>
              <a:ext cx="232920" cy="1090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23" name="CustomShape 7"/>
          <p:cNvSpPr/>
          <p:nvPr/>
        </p:nvSpPr>
        <p:spPr>
          <a:xfrm>
            <a:off x="20160" y="2277000"/>
            <a:ext cx="1439640" cy="3646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User Clients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4" name="CustomShape 8"/>
          <p:cNvSpPr/>
          <p:nvPr/>
        </p:nvSpPr>
        <p:spPr>
          <a:xfrm>
            <a:off x="2180160" y="2277000"/>
            <a:ext cx="1801440" cy="9133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Frontend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camera DAQ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PLC control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CustomShape 9"/>
          <p:cNvSpPr/>
          <p:nvPr/>
        </p:nvSpPr>
        <p:spPr>
          <a:xfrm>
            <a:off x="2180160" y="3200040"/>
            <a:ext cx="1801440" cy="63828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Timing Receiver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CustomShape 10"/>
          <p:cNvSpPr/>
          <p:nvPr/>
        </p:nvSpPr>
        <p:spPr>
          <a:xfrm>
            <a:off x="2180160" y="3569400"/>
            <a:ext cx="1801440" cy="639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10 Gbit Switch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(local network)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7" name="CustomShape 11"/>
          <p:cNvSpPr/>
          <p:nvPr/>
        </p:nvSpPr>
        <p:spPr>
          <a:xfrm>
            <a:off x="2180160" y="4437000"/>
            <a:ext cx="1801440" cy="36468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CPS8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8" name="CustomShape 12"/>
          <p:cNvSpPr/>
          <p:nvPr/>
        </p:nvSpPr>
        <p:spPr>
          <a:xfrm>
            <a:off x="2173680" y="5085360"/>
            <a:ext cx="1801440" cy="639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PLC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Main Controller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9" name="CustomShape 13"/>
          <p:cNvSpPr/>
          <p:nvPr/>
        </p:nvSpPr>
        <p:spPr>
          <a:xfrm>
            <a:off x="4593960" y="5093280"/>
            <a:ext cx="1161720" cy="639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PLC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Satellites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0" name="CustomShape 14"/>
          <p:cNvSpPr/>
          <p:nvPr/>
        </p:nvSpPr>
        <p:spPr>
          <a:xfrm flipH="1" rot="16200000">
            <a:off x="4120920" y="4685400"/>
            <a:ext cx="7920" cy="2100240"/>
          </a:xfrm>
          <a:prstGeom prst="bentConnector3">
            <a:avLst>
              <a:gd name="adj1" fmla="val 2885767"/>
            </a:avLst>
          </a:prstGeom>
          <a:noFill/>
          <a:ln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15"/>
          <p:cNvSpPr/>
          <p:nvPr/>
        </p:nvSpPr>
        <p:spPr>
          <a:xfrm rot="16200000">
            <a:off x="3830040" y="2839680"/>
            <a:ext cx="12092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local network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2" name="Line 16"/>
          <p:cNvSpPr/>
          <p:nvPr/>
        </p:nvSpPr>
        <p:spPr>
          <a:xfrm>
            <a:off x="595800" y="3284640"/>
            <a:ext cx="1584360" cy="36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3" name="CustomShape 17"/>
          <p:cNvSpPr/>
          <p:nvPr/>
        </p:nvSpPr>
        <p:spPr>
          <a:xfrm>
            <a:off x="380160" y="2997000"/>
            <a:ext cx="1367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</a:rPr>
              <a:t>timing network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4" name="CustomShape 18"/>
          <p:cNvSpPr/>
          <p:nvPr/>
        </p:nvSpPr>
        <p:spPr>
          <a:xfrm flipV="1" rot="10800000">
            <a:off x="2193120" y="4620960"/>
            <a:ext cx="12240" cy="1236600"/>
          </a:xfrm>
          <a:prstGeom prst="bentConnector3">
            <a:avLst>
              <a:gd name="adj1" fmla="val 1800000"/>
            </a:avLst>
          </a:prstGeom>
          <a:noFill/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5" name="CustomShape 19"/>
          <p:cNvSpPr/>
          <p:nvPr/>
        </p:nvSpPr>
        <p:spPr>
          <a:xfrm>
            <a:off x="3981960" y="2565000"/>
            <a:ext cx="12240" cy="1153800"/>
          </a:xfrm>
          <a:prstGeom prst="bentConnector3">
            <a:avLst>
              <a:gd name="adj1" fmla="val 1800000"/>
            </a:avLst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Line 20"/>
          <p:cNvSpPr/>
          <p:nvPr/>
        </p:nvSpPr>
        <p:spPr>
          <a:xfrm>
            <a:off x="1460160" y="2461320"/>
            <a:ext cx="216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CustomShape 21"/>
          <p:cNvSpPr/>
          <p:nvPr/>
        </p:nvSpPr>
        <p:spPr>
          <a:xfrm flipH="1" rot="16200000">
            <a:off x="451800" y="3686400"/>
            <a:ext cx="2946600" cy="496800"/>
          </a:xfrm>
          <a:prstGeom prst="bentConnector2">
            <a:avLst/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22"/>
          <p:cNvSpPr/>
          <p:nvPr/>
        </p:nvSpPr>
        <p:spPr>
          <a:xfrm>
            <a:off x="1676160" y="4725000"/>
            <a:ext cx="49716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23"/>
          <p:cNvSpPr/>
          <p:nvPr/>
        </p:nvSpPr>
        <p:spPr>
          <a:xfrm>
            <a:off x="1676160" y="2738520"/>
            <a:ext cx="5040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24"/>
          <p:cNvSpPr/>
          <p:nvPr/>
        </p:nvSpPr>
        <p:spPr>
          <a:xfrm>
            <a:off x="3404520" y="6001560"/>
            <a:ext cx="1151640" cy="30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b0f0"/>
                </a:solidFill>
                <a:latin typeface="Arial"/>
              </a:rPr>
              <a:t>Profinet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41" name="CustomShape 25"/>
          <p:cNvSpPr/>
          <p:nvPr/>
        </p:nvSpPr>
        <p:spPr>
          <a:xfrm rot="16200000">
            <a:off x="5639400" y="2971080"/>
            <a:ext cx="1288440" cy="639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Connector Box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2" name="CustomShape 26"/>
          <p:cNvSpPr/>
          <p:nvPr/>
        </p:nvSpPr>
        <p:spPr>
          <a:xfrm flipV="1">
            <a:off x="3981960" y="2276280"/>
            <a:ext cx="646200" cy="1615320"/>
          </a:xfrm>
          <a:prstGeom prst="bentConnector2">
            <a:avLst/>
          </a:prstGeom>
          <a:noFill/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Line 27"/>
          <p:cNvSpPr/>
          <p:nvPr/>
        </p:nvSpPr>
        <p:spPr>
          <a:xfrm>
            <a:off x="4628520" y="2276640"/>
            <a:ext cx="33498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Line 28"/>
          <p:cNvSpPr/>
          <p:nvPr/>
        </p:nvSpPr>
        <p:spPr>
          <a:xfrm>
            <a:off x="7978320" y="2276640"/>
            <a:ext cx="360" cy="100728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Line 29"/>
          <p:cNvSpPr/>
          <p:nvPr/>
        </p:nvSpPr>
        <p:spPr>
          <a:xfrm>
            <a:off x="6610320" y="2996640"/>
            <a:ext cx="1184400" cy="36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Line 30"/>
          <p:cNvSpPr/>
          <p:nvPr/>
        </p:nvSpPr>
        <p:spPr>
          <a:xfrm>
            <a:off x="7794720" y="2996640"/>
            <a:ext cx="360" cy="25668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Line 31"/>
          <p:cNvSpPr/>
          <p:nvPr/>
        </p:nvSpPr>
        <p:spPr>
          <a:xfrm>
            <a:off x="6610320" y="3645000"/>
            <a:ext cx="10584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Line 32"/>
          <p:cNvSpPr/>
          <p:nvPr/>
        </p:nvSpPr>
        <p:spPr>
          <a:xfrm>
            <a:off x="6716160" y="3645000"/>
            <a:ext cx="360" cy="108000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Line 33"/>
          <p:cNvSpPr/>
          <p:nvPr/>
        </p:nvSpPr>
        <p:spPr>
          <a:xfrm>
            <a:off x="6716160" y="4725000"/>
            <a:ext cx="432000" cy="360"/>
          </a:xfrm>
          <a:prstGeom prst="line">
            <a:avLst/>
          </a:prstGeom>
          <a:ln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Line 34"/>
          <p:cNvSpPr/>
          <p:nvPr/>
        </p:nvSpPr>
        <p:spPr>
          <a:xfrm flipV="1">
            <a:off x="6610320" y="3253320"/>
            <a:ext cx="288000" cy="3708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Line 35"/>
          <p:cNvSpPr/>
          <p:nvPr/>
        </p:nvSpPr>
        <p:spPr>
          <a:xfrm>
            <a:off x="6898320" y="3253320"/>
            <a:ext cx="360" cy="111168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Line 36"/>
          <p:cNvSpPr/>
          <p:nvPr/>
        </p:nvSpPr>
        <p:spPr>
          <a:xfrm>
            <a:off x="6898320" y="4365000"/>
            <a:ext cx="504000" cy="360"/>
          </a:xfrm>
          <a:prstGeom prst="line">
            <a:avLst/>
          </a:prstGeom>
          <a:ln>
            <a:solidFill>
              <a:srgbClr val="00b05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Line 37"/>
          <p:cNvSpPr/>
          <p:nvPr/>
        </p:nvSpPr>
        <p:spPr>
          <a:xfrm flipH="1">
            <a:off x="5529960" y="3718800"/>
            <a:ext cx="433800" cy="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Line 38"/>
          <p:cNvSpPr/>
          <p:nvPr/>
        </p:nvSpPr>
        <p:spPr>
          <a:xfrm>
            <a:off x="5529960" y="3718800"/>
            <a:ext cx="360" cy="13662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5" name="Line 39"/>
          <p:cNvSpPr/>
          <p:nvPr/>
        </p:nvSpPr>
        <p:spPr>
          <a:xfrm>
            <a:off x="3981600" y="4621680"/>
            <a:ext cx="1044360" cy="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6" name="Line 40"/>
          <p:cNvSpPr/>
          <p:nvPr/>
        </p:nvSpPr>
        <p:spPr>
          <a:xfrm flipV="1">
            <a:off x="5025960" y="2996640"/>
            <a:ext cx="360" cy="162504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7" name="Line 41"/>
          <p:cNvSpPr/>
          <p:nvPr/>
        </p:nvSpPr>
        <p:spPr>
          <a:xfrm>
            <a:off x="5025960" y="2996640"/>
            <a:ext cx="937800" cy="360"/>
          </a:xfrm>
          <a:prstGeom prst="line">
            <a:avLst/>
          </a:prstGeom>
          <a:ln>
            <a:solidFill>
              <a:srgbClr val="7030a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CustomShape 42"/>
          <p:cNvSpPr/>
          <p:nvPr/>
        </p:nvSpPr>
        <p:spPr>
          <a:xfrm rot="16200000">
            <a:off x="4563360" y="3566160"/>
            <a:ext cx="13658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7030a0"/>
                </a:solidFill>
                <a:latin typeface="Arial"/>
              </a:rPr>
              <a:t>trigger &amp; power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59" name="CustomShape 43"/>
          <p:cNvSpPr/>
          <p:nvPr/>
        </p:nvSpPr>
        <p:spPr>
          <a:xfrm>
            <a:off x="6007320" y="1989000"/>
            <a:ext cx="197064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70c0"/>
                </a:solidFill>
                <a:latin typeface="Arial"/>
              </a:rPr>
              <a:t>camera image / settings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60" name="Line 44"/>
          <p:cNvSpPr/>
          <p:nvPr/>
        </p:nvSpPr>
        <p:spPr>
          <a:xfrm>
            <a:off x="1820160" y="1222200"/>
            <a:ext cx="0" cy="5203080"/>
          </a:xfrm>
          <a:prstGeom prst="line">
            <a:avLst/>
          </a:prstGeom>
          <a:ln w="57240">
            <a:solidFill>
              <a:schemeClr val="bg1">
                <a:lumMod val="50000"/>
              </a:schemeClr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Line 45"/>
          <p:cNvSpPr/>
          <p:nvPr/>
        </p:nvSpPr>
        <p:spPr>
          <a:xfrm>
            <a:off x="4512600" y="1222200"/>
            <a:ext cx="0" cy="5203080"/>
          </a:xfrm>
          <a:prstGeom prst="line">
            <a:avLst/>
          </a:prstGeom>
          <a:ln w="57240">
            <a:solidFill>
              <a:schemeClr val="bg1">
                <a:lumMod val="50000"/>
              </a:schemeClr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Line 46"/>
          <p:cNvSpPr/>
          <p:nvPr/>
        </p:nvSpPr>
        <p:spPr>
          <a:xfrm>
            <a:off x="5823720" y="1206720"/>
            <a:ext cx="0" cy="5202720"/>
          </a:xfrm>
          <a:prstGeom prst="line">
            <a:avLst/>
          </a:prstGeom>
          <a:ln w="57240">
            <a:solidFill>
              <a:schemeClr val="bg1">
                <a:lumMod val="50000"/>
              </a:schemeClr>
            </a:solidFill>
            <a:custDash>
              <a:ds d="400000" sp="300000"/>
            </a:custDash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CustomShape 47"/>
          <p:cNvSpPr/>
          <p:nvPr/>
        </p:nvSpPr>
        <p:spPr>
          <a:xfrm rot="16200000">
            <a:off x="4983840" y="4078440"/>
            <a:ext cx="1532880" cy="51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70c0"/>
                </a:solidFill>
                <a:latin typeface="Arial"/>
              </a:rPr>
              <a:t>iris &amp; LED control</a:t>
            </a:r>
            <a:endParaRPr b="0" lang="en-US" sz="1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0" y="0"/>
            <a:ext cx="9143640" cy="882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+ R3B: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Mechanics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0" y="1052640"/>
            <a:ext cx="91436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Mechanische Upgrade Leuchttarget-Antriebe Strahlführung zum mCBM und R3B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07640" y="1340640"/>
            <a:ext cx="7200360" cy="4714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GHTCDK1: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Zusammenbau neue Vakuumkammer, Leuchttargetantrieb und Targets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und Justage Leuchtargetantrieb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der Kammer in Strahlführung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Feinjustage der Kammer in Strahlführung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GHTDDK1: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Zusammenbau neue Vakuumkammer, Leuchttargetantrieb und Targets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und Justage Leuchtargetantrieb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der Kammer in Strahlführung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Feinjustage der Kammer in Strahlführung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GHTCDK3: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Umbau alte Vakuumkammer, Leuchttargetantrieb und Targets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und Justage Leuchtargetantrieb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Einbau der Kammer in Strahlführung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Feinjustage der Kammer in Strahlführung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600" spc="-1" strike="noStrike">
                <a:solidFill>
                  <a:srgbClr val="000000"/>
                </a:solidFill>
                <a:latin typeface="Arial"/>
              </a:rPr>
              <a:t>Position HTD Dump:</a:t>
            </a:r>
            <a:endParaRPr b="0" lang="en-US" sz="16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nur Kabel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600" spc="-1" strike="noStrike">
              <a:latin typeface="Arial"/>
            </a:endParaRPr>
          </a:p>
        </p:txBody>
      </p:sp>
      <p:pic>
        <p:nvPicPr>
          <p:cNvPr id="167" name="Picture 2" descr=""/>
          <p:cNvPicPr/>
          <p:nvPr/>
        </p:nvPicPr>
        <p:blipFill>
          <a:blip r:embed="rId1"/>
          <a:stretch/>
        </p:blipFill>
        <p:spPr>
          <a:xfrm>
            <a:off x="7092360" y="1340640"/>
            <a:ext cx="1923120" cy="5393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1115640" y="1160640"/>
            <a:ext cx="7088040" cy="531576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IST Zustand NE8 Position GHTCDK1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: GHTCDK1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1" name="Picture 2" descr=""/>
          <p:cNvPicPr/>
          <p:nvPr/>
        </p:nvPicPr>
        <p:blipFill>
          <a:blip r:embed="rId1"/>
          <a:stretch/>
        </p:blipFill>
        <p:spPr>
          <a:xfrm>
            <a:off x="683640" y="1052640"/>
            <a:ext cx="7572240" cy="534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IST Zustand Position GHTDDK1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251640" y="1268640"/>
            <a:ext cx="4091760" cy="3068640"/>
          </a:xfrm>
          <a:prstGeom prst="rect">
            <a:avLst/>
          </a:prstGeom>
          <a:ln>
            <a:noFill/>
          </a:ln>
        </p:spPr>
      </p:pic>
      <p:pic>
        <p:nvPicPr>
          <p:cNvPr id="174" name="Picture 3" descr=""/>
          <p:cNvPicPr/>
          <p:nvPr/>
        </p:nvPicPr>
        <p:blipFill>
          <a:blip r:embed="rId2"/>
          <a:stretch/>
        </p:blipFill>
        <p:spPr>
          <a:xfrm rot="5400000">
            <a:off x="4392000" y="1880640"/>
            <a:ext cx="4896360" cy="367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1403640" y="1266840"/>
            <a:ext cx="6588000" cy="511380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: GHTDDK1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"/>
          <p:cNvPicPr/>
          <p:nvPr/>
        </p:nvPicPr>
        <p:blipFill>
          <a:blip r:embed="rId1"/>
          <a:stretch/>
        </p:blipFill>
        <p:spPr>
          <a:xfrm>
            <a:off x="2298600" y="1344600"/>
            <a:ext cx="4104000" cy="4875840"/>
          </a:xfrm>
          <a:prstGeom prst="rect">
            <a:avLst/>
          </a:prstGeom>
          <a:ln>
            <a:noFill/>
          </a:ln>
        </p:spPr>
      </p:pic>
      <p:sp>
        <p:nvSpPr>
          <p:cNvPr id="178" name="CustomShape 1"/>
          <p:cNvSpPr/>
          <p:nvPr/>
        </p:nvSpPr>
        <p:spPr>
          <a:xfrm flipV="1">
            <a:off x="1547640" y="4652280"/>
            <a:ext cx="122364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2"/>
          <p:cNvSpPr/>
          <p:nvPr/>
        </p:nvSpPr>
        <p:spPr>
          <a:xfrm>
            <a:off x="611640" y="5001840"/>
            <a:ext cx="1223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Balg 186mm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0" name="CustomShape 3"/>
          <p:cNvSpPr/>
          <p:nvPr/>
        </p:nvSpPr>
        <p:spPr>
          <a:xfrm flipV="1">
            <a:off x="1907640" y="4652280"/>
            <a:ext cx="1079640" cy="1007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4a7ebb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CustomShape 4"/>
          <p:cNvSpPr/>
          <p:nvPr/>
        </p:nvSpPr>
        <p:spPr>
          <a:xfrm>
            <a:off x="850320" y="5589360"/>
            <a:ext cx="1439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Schieber 70mm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2" name="CustomShape 5"/>
          <p:cNvSpPr/>
          <p:nvPr/>
        </p:nvSpPr>
        <p:spPr>
          <a:xfrm flipH="1">
            <a:off x="3755880" y="3929760"/>
            <a:ext cx="1407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240">
            <a:solidFill>
              <a:srgbClr val="ff0000"/>
            </a:solidFill>
            <a:round/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CustomShape 6"/>
          <p:cNvSpPr/>
          <p:nvPr/>
        </p:nvSpPr>
        <p:spPr>
          <a:xfrm>
            <a:off x="1252800" y="3442320"/>
            <a:ext cx="87156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ca. 60mm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4" name="CustomShape 7"/>
          <p:cNvSpPr/>
          <p:nvPr/>
        </p:nvSpPr>
        <p:spPr>
          <a:xfrm>
            <a:off x="1984320" y="3580560"/>
            <a:ext cx="1771920" cy="30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8"/>
          <p:cNvSpPr/>
          <p:nvPr/>
        </p:nvSpPr>
        <p:spPr>
          <a:xfrm>
            <a:off x="1052640" y="4030200"/>
            <a:ext cx="123768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GHTC DF um 180° gedreht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86" name="CustomShape 9"/>
          <p:cNvSpPr/>
          <p:nvPr/>
        </p:nvSpPr>
        <p:spPr>
          <a:xfrm flipV="1">
            <a:off x="1984320" y="4186440"/>
            <a:ext cx="1552680" cy="7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10"/>
          <p:cNvSpPr/>
          <p:nvPr/>
        </p:nvSpPr>
        <p:spPr>
          <a:xfrm>
            <a:off x="0" y="0"/>
            <a:ext cx="9143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Upgrade for mCBM : GHTDDK1</a:t>
            </a:r>
            <a:endParaRPr b="0" lang="en-US" sz="28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 FAIR</Template>
  <TotalTime>0</TotalTime>
  <Application>LibreOffice/6.0.7.3.0$Linux_X86_64 LibreOffice_project/00$Build-3</Application>
  <Words>553</Words>
  <Paragraphs>145</Paragraphs>
  <Company>GSI Helmholzzentrum für Schwerionenforschung GmbH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2012-01-26T15:37:08Z</dcterms:created>
  <dc:creator>Carsten Omet</dc:creator>
  <dc:description/>
  <dc:language>en-US</dc:language>
  <cp:lastModifiedBy>Walasek-Hoehne, Beata</cp:lastModifiedBy>
  <cp:lastPrinted>2013-03-07T15:53:14Z</cp:lastPrinted>
  <dcterms:modified xsi:type="dcterms:W3CDTF">2019-04-10T07:35:48Z</dcterms:modified>
  <cp:revision>329</cp:revision>
  <dc:subject/>
  <dc:title>Statusbericht WPL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GSI Helmholzzentrum für Schwerionenforschung GmbH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